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48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5"/>
          <p:cNvSpPr txBox="1">
            <a:spLocks/>
          </p:cNvSpPr>
          <p:nvPr userDrawn="1"/>
        </p:nvSpPr>
        <p:spPr>
          <a:xfrm>
            <a:off x="179905" y="205336"/>
            <a:ext cx="82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2800" b="1" kern="1200">
                <a:solidFill>
                  <a:srgbClr val="14488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C95962-ED86-44E6-933C-7E6D35665BCD}" type="slidenum">
              <a:rPr lang="ru-RU" sz="3600" smtClean="0">
                <a:solidFill>
                  <a:schemeClr val="accent1">
                    <a:lumMod val="50000"/>
                  </a:schemeClr>
                </a:solidFill>
              </a:rPr>
              <a:pPr/>
              <a:t>‹#›</a:t>
            </a:fld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0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57"/>
          <a:stretch/>
        </p:blipFill>
        <p:spPr>
          <a:xfrm>
            <a:off x="11263612" y="142513"/>
            <a:ext cx="684034" cy="504668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 flipV="1">
            <a:off x="0" y="781050"/>
            <a:ext cx="12192000" cy="402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29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" t="487" r="190" b="51482"/>
          <a:stretch/>
        </p:blipFill>
        <p:spPr>
          <a:xfrm>
            <a:off x="0" y="1"/>
            <a:ext cx="12191999" cy="19936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57"/>
          <a:stretch/>
        </p:blipFill>
        <p:spPr>
          <a:xfrm>
            <a:off x="331362" y="147693"/>
            <a:ext cx="862149" cy="6360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1362" y="2469743"/>
            <a:ext cx="115192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ОТЧЕТ О НАУЧНО-ИССЛЕДОВАТЕЛЬСКОЙ РАБОТЕ НАУЧНОГО КОЛЛЕКТИВА ОТЧЕТ О НАУЧНО-ИССЛЕДОВАТЕЛЬСКОЙ РАБОТЕ НАУЧНОГО КОЛЛЕКТИВА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1362" y="4793557"/>
            <a:ext cx="11519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Иванов Иван Иванович</a:t>
            </a:r>
          </a:p>
          <a:p>
            <a:pPr algn="r"/>
            <a:r>
              <a:rPr lang="ru-RU" sz="2000" smtClean="0"/>
              <a:t>Д</a:t>
            </a:r>
            <a:r>
              <a:rPr lang="ru-RU" sz="2000"/>
              <a:t>.</a:t>
            </a:r>
            <a:r>
              <a:rPr lang="ru-RU" sz="2000" smtClean="0"/>
              <a:t>г</a:t>
            </a:r>
            <a:r>
              <a:rPr lang="ru-RU" sz="2000" dirty="0"/>
              <a:t>.-</a:t>
            </a:r>
            <a:r>
              <a:rPr lang="ru-RU" sz="2000" dirty="0" err="1"/>
              <a:t>м.н</a:t>
            </a:r>
            <a:r>
              <a:rPr lang="ru-RU" sz="2000" dirty="0"/>
              <a:t>., </a:t>
            </a:r>
            <a:r>
              <a:rPr lang="ru-RU" sz="2000" dirty="0" err="1"/>
              <a:t>с.н.с</a:t>
            </a:r>
            <a:r>
              <a:rPr lang="ru-RU" sz="2000" dirty="0"/>
              <a:t>. лаб.</a:t>
            </a:r>
            <a:r>
              <a:rPr lang="ru-RU" sz="2000" dirty="0" smtClean="0"/>
              <a:t>№</a:t>
            </a:r>
            <a:r>
              <a:rPr lang="en-US" sz="2000" dirty="0" smtClean="0"/>
              <a:t>123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81154" y="6139502"/>
            <a:ext cx="2429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ИГМ СО РАН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2024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-1" y="1993609"/>
            <a:ext cx="12192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15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" t="487" r="190" b="51482"/>
          <a:stretch/>
        </p:blipFill>
        <p:spPr>
          <a:xfrm>
            <a:off x="0" y="1"/>
            <a:ext cx="12191999" cy="199360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57"/>
          <a:stretch/>
        </p:blipFill>
        <p:spPr>
          <a:xfrm>
            <a:off x="331362" y="147693"/>
            <a:ext cx="862149" cy="636078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-1" y="1993609"/>
            <a:ext cx="12192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6370" y="2763241"/>
            <a:ext cx="11519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НАЗВАНИЕ ПРЕЗЕНТАЦИИ (ВЫРАВНИВАНИЕ ПО ЦЕНТРУ, ВСЕ БУКВЫ ВЕРХНЕГО РЕГИСТРА, МИНИМАЛЬНЫЙ ДОПУСТИМЫЙ РАЗМЕР ШРИФТА - НЕ МЕНЕЕ 24 ПТ, ЦВЕТ ШРИФТА – ТЕМНО-СИНИЙ)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61458" y="4793557"/>
            <a:ext cx="9989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Иванов Иван Иванович</a:t>
            </a:r>
          </a:p>
          <a:p>
            <a:pPr algn="r"/>
            <a:r>
              <a:rPr lang="ru-RU" sz="2000" dirty="0" err="1"/>
              <a:t>Дг</a:t>
            </a:r>
            <a:r>
              <a:rPr lang="ru-RU" sz="2000" dirty="0"/>
              <a:t>.-</a:t>
            </a:r>
            <a:r>
              <a:rPr lang="ru-RU" sz="2000" dirty="0" err="1"/>
              <a:t>м.н</a:t>
            </a:r>
            <a:r>
              <a:rPr lang="ru-RU" sz="2000" dirty="0"/>
              <a:t>., </a:t>
            </a:r>
            <a:r>
              <a:rPr lang="ru-RU" sz="2000" dirty="0" err="1"/>
              <a:t>с.н.с</a:t>
            </a:r>
            <a:r>
              <a:rPr lang="ru-RU" sz="2000" dirty="0"/>
              <a:t>. лаб. </a:t>
            </a:r>
            <a:r>
              <a:rPr lang="ru-RU" sz="2000" dirty="0" smtClean="0"/>
              <a:t>№</a:t>
            </a:r>
            <a:r>
              <a:rPr lang="en-US" sz="2000" dirty="0" smtClean="0"/>
              <a:t>123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81154" y="6139502"/>
            <a:ext cx="2429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ИГМ СО РАН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2024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2872" y="157391"/>
            <a:ext cx="9647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*Изображение опционально. Можете вставить свое изображение размером не более четверти слайда. Нижняя граница рисунка отделяется  темно-синей линией с толщиной контура 3 пт.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2872" y="4602638"/>
            <a:ext cx="4803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*Имя докладчика выделяется полужирным начертанием. Со следующей строки уч. степень, ученое звание, номер структурного подразделения или название лаборатории.</a:t>
            </a:r>
          </a:p>
        </p:txBody>
      </p:sp>
      <p:cxnSp>
        <p:nvCxnSpPr>
          <p:cNvPr id="10" name="Прямая со стрелкой 9"/>
          <p:cNvCxnSpPr>
            <a:stCxn id="9" idx="3"/>
          </p:cNvCxnSpPr>
          <p:nvPr/>
        </p:nvCxnSpPr>
        <p:spPr>
          <a:xfrm flipV="1">
            <a:off x="7005908" y="5140037"/>
            <a:ext cx="517110" cy="12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77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8692" y="82998"/>
            <a:ext cx="721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ЗАГОЛОВОК РАЗДЕЛА (не менее 20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9184" y="1388021"/>
            <a:ext cx="115214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1) </a:t>
            </a:r>
            <a:r>
              <a:rPr lang="ru-RU" sz="2800" dirty="0"/>
              <a:t>Допустимые шрифты: </a:t>
            </a:r>
            <a:r>
              <a:rPr lang="en-US" sz="2800" dirty="0"/>
              <a:t>Calibri</a:t>
            </a:r>
            <a:r>
              <a:rPr lang="ru-RU" sz="2800" dirty="0"/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/>
              <a:t>2) </a:t>
            </a:r>
            <a:r>
              <a:rPr lang="ru-RU" sz="2800" dirty="0"/>
              <a:t>Минимальный допустимый размер шрифта: 18 пт.</a:t>
            </a:r>
          </a:p>
          <a:p>
            <a:r>
              <a:rPr lang="ru-RU" sz="2800" b="1" dirty="0"/>
              <a:t>3) </a:t>
            </a:r>
            <a:r>
              <a:rPr lang="ru-RU" sz="2800" dirty="0"/>
              <a:t>Допустимые цвета текста презентации: черный,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темно-синий</a:t>
            </a:r>
            <a:r>
              <a:rPr lang="ru-RU" sz="2800" dirty="0"/>
              <a:t>, </a:t>
            </a:r>
            <a:r>
              <a:rPr lang="ru-RU" sz="2800" b="1" dirty="0">
                <a:solidFill>
                  <a:srgbClr val="C00000"/>
                </a:solidFill>
              </a:rPr>
              <a:t>темно-красный</a:t>
            </a:r>
            <a:r>
              <a:rPr lang="ru-RU" sz="2800" dirty="0"/>
              <a:t>.</a:t>
            </a:r>
          </a:p>
          <a:p>
            <a:r>
              <a:rPr lang="ru-RU" sz="2800" b="1" dirty="0"/>
              <a:t>4) </a:t>
            </a:r>
            <a:r>
              <a:rPr lang="ru-RU" sz="2800" dirty="0"/>
              <a:t>Допустимые варианты написания текста: без форматирования, а также </a:t>
            </a:r>
            <a:r>
              <a:rPr lang="ru-RU" sz="2800" i="1" dirty="0"/>
              <a:t>курсив</a:t>
            </a:r>
            <a:r>
              <a:rPr lang="ru-RU" sz="2800" dirty="0"/>
              <a:t>, </a:t>
            </a:r>
            <a:r>
              <a:rPr lang="ru-RU" sz="2800" b="1" dirty="0"/>
              <a:t>полужирный</a:t>
            </a:r>
            <a:r>
              <a:rPr lang="ru-RU" sz="2800" dirty="0"/>
              <a:t> и </a:t>
            </a:r>
            <a:r>
              <a:rPr lang="ru-RU" sz="2800" u="sng" dirty="0"/>
              <a:t>подчеркнутый</a:t>
            </a:r>
            <a:r>
              <a:rPr lang="ru-RU" sz="2800" dirty="0"/>
              <a:t> для визуального выделения</a:t>
            </a:r>
            <a:r>
              <a:rPr lang="en-US" sz="2800" dirty="0"/>
              <a:t> </a:t>
            </a:r>
            <a:r>
              <a:rPr lang="ru-RU" sz="2800" dirty="0"/>
              <a:t>отдельных слов и предложений.</a:t>
            </a:r>
          </a:p>
          <a:p>
            <a:r>
              <a:rPr lang="ru-RU" sz="2800" b="1" dirty="0"/>
              <a:t>5) </a:t>
            </a:r>
            <a:r>
              <a:rPr lang="ru-RU" sz="2800" dirty="0"/>
              <a:t>Для текстового поля допускается одновременное использование не более двух способов визуального выделения текста. Например: </a:t>
            </a:r>
            <a:r>
              <a:rPr lang="en-US" sz="2800" dirty="0" err="1"/>
              <a:t>Sed</a:t>
            </a:r>
            <a:r>
              <a:rPr lang="en-US" sz="2800" dirty="0"/>
              <a:t> do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eiusmod</a:t>
            </a:r>
            <a:r>
              <a:rPr lang="en-US" sz="2800" dirty="0"/>
              <a:t> </a:t>
            </a:r>
            <a:r>
              <a:rPr lang="en-US" sz="2800" dirty="0" err="1"/>
              <a:t>tempor</a:t>
            </a:r>
            <a:r>
              <a:rPr lang="en-US" sz="2800" dirty="0"/>
              <a:t> </a:t>
            </a:r>
            <a:r>
              <a:rPr lang="en-US" sz="2800" dirty="0" err="1"/>
              <a:t>incididunt</a:t>
            </a:r>
            <a:r>
              <a:rPr lang="en-US" sz="2800" dirty="0"/>
              <a:t> </a:t>
            </a:r>
            <a:r>
              <a:rPr lang="en-US" sz="2800" u="sng" dirty="0" err="1"/>
              <a:t>ut</a:t>
            </a:r>
            <a:r>
              <a:rPr lang="en-US" sz="2800" u="sng" dirty="0"/>
              <a:t> </a:t>
            </a:r>
            <a:r>
              <a:rPr lang="en-US" sz="2800" u="sng" dirty="0" err="1"/>
              <a:t>labore</a:t>
            </a:r>
            <a:r>
              <a:rPr lang="en-US" sz="2800" u="sng" dirty="0"/>
              <a:t> </a:t>
            </a:r>
            <a:r>
              <a:rPr lang="en-US" sz="2800" dirty="0"/>
              <a:t>et </a:t>
            </a:r>
            <a:r>
              <a:rPr lang="en-US" sz="2800" dirty="0" err="1"/>
              <a:t>dolore</a:t>
            </a:r>
            <a:r>
              <a:rPr lang="en-US" sz="2800" dirty="0"/>
              <a:t> magna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434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3206" y="15441"/>
            <a:ext cx="721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ПРИМЕР ТЕКСТОВОГО ПОЛЯ СЛАЙДА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ПРИМЕР ТЕКСТОВОГО ПОЛЯ СЛАЙДА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ПРИМЕР ТЕКСТОВОГО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ПОЛЯ СЛАЙДА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8137" y="1425565"/>
            <a:ext cx="115157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Lorem ipsum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800" dirty="0"/>
              <a:t>Dolor sit </a:t>
            </a:r>
            <a:r>
              <a:rPr lang="en-US" sz="2800" dirty="0" err="1"/>
              <a:t>amet</a:t>
            </a:r>
            <a:r>
              <a:rPr lang="en-US" sz="2800" dirty="0"/>
              <a:t>, </a:t>
            </a:r>
            <a:r>
              <a:rPr lang="en-US" sz="2800" dirty="0" err="1"/>
              <a:t>consectetur</a:t>
            </a:r>
            <a:r>
              <a:rPr lang="en-US" sz="2800" dirty="0"/>
              <a:t> </a:t>
            </a:r>
            <a:r>
              <a:rPr lang="en-US" sz="2800" u="sng" dirty="0" err="1"/>
              <a:t>adipiscing</a:t>
            </a:r>
            <a:r>
              <a:rPr lang="en-US" sz="2800" u="sng" dirty="0"/>
              <a:t> </a:t>
            </a:r>
            <a:r>
              <a:rPr lang="en-US" sz="2800" u="sng" dirty="0" err="1"/>
              <a:t>elit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r>
              <a:rPr lang="en-US" sz="2800" dirty="0"/>
              <a:t> do </a:t>
            </a:r>
            <a:r>
              <a:rPr lang="en-US" sz="2800" dirty="0" err="1"/>
              <a:t>eiusmod</a:t>
            </a:r>
            <a:r>
              <a:rPr lang="en-US" sz="2800" dirty="0"/>
              <a:t> </a:t>
            </a:r>
            <a:r>
              <a:rPr lang="en-US" sz="2800" dirty="0" err="1"/>
              <a:t>tempor</a:t>
            </a:r>
            <a:r>
              <a:rPr lang="en-US" sz="2800" dirty="0"/>
              <a:t> </a:t>
            </a:r>
            <a:r>
              <a:rPr lang="en-US" sz="2800" dirty="0" err="1"/>
              <a:t>incididunt</a:t>
            </a:r>
            <a:r>
              <a:rPr lang="en-US" sz="2800" dirty="0"/>
              <a:t>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labore</a:t>
            </a:r>
            <a:r>
              <a:rPr lang="en-US" sz="2800" dirty="0"/>
              <a:t> et </a:t>
            </a:r>
            <a:r>
              <a:rPr lang="en-US" sz="2800" dirty="0" err="1"/>
              <a:t>dolore</a:t>
            </a:r>
            <a:r>
              <a:rPr lang="en-US" sz="2800" dirty="0"/>
              <a:t> magna </a:t>
            </a:r>
            <a:r>
              <a:rPr lang="en-US" sz="2800" dirty="0" err="1"/>
              <a:t>aliqua</a:t>
            </a:r>
            <a:r>
              <a:rPr lang="en-US" sz="2800" dirty="0"/>
              <a:t>. </a:t>
            </a:r>
            <a:r>
              <a:rPr lang="en-US" sz="2800" dirty="0" err="1"/>
              <a:t>Consequat</a:t>
            </a:r>
            <a:r>
              <a:rPr lang="en-US" sz="2800" dirty="0"/>
              <a:t> semper </a:t>
            </a:r>
            <a:r>
              <a:rPr lang="en-US" sz="2800" dirty="0" err="1"/>
              <a:t>viverra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libero </a:t>
            </a:r>
            <a:r>
              <a:rPr lang="en-US" sz="2800" dirty="0" err="1"/>
              <a:t>justo</a:t>
            </a:r>
            <a:r>
              <a:rPr lang="en-US" sz="2800" dirty="0"/>
              <a:t> </a:t>
            </a:r>
            <a:r>
              <a:rPr lang="en-US" sz="2800" dirty="0" err="1"/>
              <a:t>laoreet</a:t>
            </a:r>
            <a:r>
              <a:rPr lang="en-US" sz="2800" dirty="0"/>
              <a:t> sit </a:t>
            </a:r>
            <a:r>
              <a:rPr lang="en-US" sz="2800" dirty="0" err="1"/>
              <a:t>amet</a:t>
            </a:r>
            <a:r>
              <a:rPr lang="en-US" sz="2800" dirty="0"/>
              <a:t> cursus. </a:t>
            </a:r>
            <a:r>
              <a:rPr lang="en-US" sz="2800" dirty="0" err="1"/>
              <a:t>Enim</a:t>
            </a:r>
            <a:r>
              <a:rPr lang="en-US" sz="2800" dirty="0"/>
              <a:t> </a:t>
            </a:r>
            <a:r>
              <a:rPr lang="en-US" sz="2800" dirty="0" err="1"/>
              <a:t>praesent</a:t>
            </a:r>
            <a:r>
              <a:rPr lang="en-US" sz="2800" dirty="0"/>
              <a:t> </a:t>
            </a:r>
            <a:r>
              <a:rPr lang="en-US" sz="2800" dirty="0" err="1"/>
              <a:t>elementum</a:t>
            </a:r>
            <a:r>
              <a:rPr lang="en-US" sz="2800" dirty="0"/>
              <a:t> </a:t>
            </a:r>
            <a:r>
              <a:rPr lang="en-US" sz="2800" dirty="0" err="1"/>
              <a:t>facilisis</a:t>
            </a:r>
            <a:r>
              <a:rPr lang="en-US" sz="2800" dirty="0"/>
              <a:t> </a:t>
            </a:r>
            <a:r>
              <a:rPr lang="en-US" sz="2800" dirty="0" err="1"/>
              <a:t>leo</a:t>
            </a:r>
            <a:r>
              <a:rPr lang="en-US" sz="2800" dirty="0"/>
              <a:t>. </a:t>
            </a:r>
            <a:r>
              <a:rPr lang="en-US" sz="2800" dirty="0" err="1"/>
              <a:t>Mauris</a:t>
            </a:r>
            <a:r>
              <a:rPr lang="en-US" sz="2800" dirty="0"/>
              <a:t> in </a:t>
            </a:r>
            <a:r>
              <a:rPr lang="en-US" sz="2800" dirty="0" err="1"/>
              <a:t>aliquam</a:t>
            </a:r>
            <a:r>
              <a:rPr lang="en-US" sz="2800" dirty="0"/>
              <a:t> </a:t>
            </a:r>
            <a:r>
              <a:rPr lang="en-US" sz="2800" dirty="0" err="1"/>
              <a:t>sem</a:t>
            </a:r>
            <a:r>
              <a:rPr lang="en-US" sz="2800" dirty="0"/>
              <a:t> </a:t>
            </a:r>
            <a:r>
              <a:rPr lang="en-US" sz="2800" dirty="0" err="1"/>
              <a:t>fringilla</a:t>
            </a:r>
            <a:r>
              <a:rPr lang="en-US" sz="2800" dirty="0"/>
              <a:t>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morbi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</a:t>
            </a:r>
            <a:r>
              <a:rPr lang="en-US" sz="2800" dirty="0" err="1"/>
              <a:t>augue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interdum</a:t>
            </a:r>
            <a:r>
              <a:rPr lang="en-US" sz="2800" dirty="0"/>
              <a:t>. </a:t>
            </a:r>
            <a:r>
              <a:rPr lang="en-US" sz="2800" dirty="0" err="1"/>
              <a:t>Dapibus</a:t>
            </a:r>
            <a:r>
              <a:rPr lang="en-US" sz="2800" dirty="0"/>
              <a:t> </a:t>
            </a:r>
            <a:r>
              <a:rPr lang="en-US" sz="2800" dirty="0" err="1"/>
              <a:t>ultrices</a:t>
            </a:r>
            <a:r>
              <a:rPr lang="en-US" sz="2800" dirty="0"/>
              <a:t> in </a:t>
            </a:r>
            <a:r>
              <a:rPr lang="en-US" sz="2800" dirty="0" err="1"/>
              <a:t>iaculis</a:t>
            </a:r>
            <a:r>
              <a:rPr lang="en-US" sz="2800" dirty="0"/>
              <a:t> </a:t>
            </a:r>
            <a:r>
              <a:rPr lang="en-US" sz="2800" dirty="0" err="1"/>
              <a:t>nunc</a:t>
            </a:r>
            <a:r>
              <a:rPr lang="en-US" sz="2800" dirty="0"/>
              <a:t> </a:t>
            </a:r>
            <a:r>
              <a:rPr lang="en-US" sz="2800" dirty="0" err="1"/>
              <a:t>sed</a:t>
            </a:r>
            <a:r>
              <a:rPr lang="en-US" sz="2800" dirty="0"/>
              <a:t> </a:t>
            </a:r>
            <a:r>
              <a:rPr lang="en-US" sz="2800" dirty="0" err="1"/>
              <a:t>augue</a:t>
            </a:r>
            <a:r>
              <a:rPr lang="en-US" sz="2800" dirty="0"/>
              <a:t> lacus </a:t>
            </a:r>
            <a:r>
              <a:rPr lang="en-US" sz="2800" dirty="0" err="1"/>
              <a:t>viverra</a:t>
            </a:r>
            <a:r>
              <a:rPr lang="en-US" sz="2800" dirty="0"/>
              <a:t>. </a:t>
            </a:r>
            <a:r>
              <a:rPr lang="en-US" sz="2800" dirty="0" err="1"/>
              <a:t>Cras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</a:t>
            </a:r>
            <a:r>
              <a:rPr lang="en-US" sz="2800" dirty="0" err="1"/>
              <a:t>lobortis</a:t>
            </a:r>
            <a:r>
              <a:rPr lang="en-US" sz="2800" dirty="0"/>
              <a:t> </a:t>
            </a:r>
            <a:r>
              <a:rPr lang="en-US" sz="2800" dirty="0" err="1"/>
              <a:t>feugiat</a:t>
            </a:r>
            <a:r>
              <a:rPr lang="en-US" sz="2800" dirty="0"/>
              <a:t> </a:t>
            </a:r>
            <a:r>
              <a:rPr lang="en-US" sz="2800" dirty="0" err="1"/>
              <a:t>vivamus</a:t>
            </a:r>
            <a:r>
              <a:rPr lang="en-US" sz="2800" dirty="0"/>
              <a:t> at </a:t>
            </a:r>
            <a:r>
              <a:rPr lang="en-US" sz="2800" dirty="0" err="1"/>
              <a:t>augue</a:t>
            </a:r>
            <a:r>
              <a:rPr lang="en-US" sz="2800" dirty="0"/>
              <a:t> </a:t>
            </a:r>
            <a:r>
              <a:rPr lang="en-US" sz="2800" dirty="0" err="1"/>
              <a:t>eget</a:t>
            </a:r>
            <a:r>
              <a:rPr lang="en-US" sz="2800" dirty="0"/>
              <a:t> </a:t>
            </a:r>
            <a:r>
              <a:rPr lang="en-US" sz="2800" dirty="0" err="1"/>
              <a:t>arcu</a:t>
            </a:r>
            <a:r>
              <a:rPr lang="en-US" sz="2800" dirty="0"/>
              <a:t> dictum. </a:t>
            </a:r>
            <a:r>
              <a:rPr lang="en-US" sz="2800" dirty="0" err="1"/>
              <a:t>Enim</a:t>
            </a:r>
            <a:r>
              <a:rPr lang="en-US" sz="2800" dirty="0"/>
              <a:t> </a:t>
            </a:r>
            <a:r>
              <a:rPr lang="en-US" sz="2800" dirty="0" err="1"/>
              <a:t>nec</a:t>
            </a:r>
            <a:r>
              <a:rPr lang="en-US" sz="2800" dirty="0"/>
              <a:t> dui </a:t>
            </a:r>
            <a:r>
              <a:rPr lang="en-US" sz="2800" dirty="0" err="1"/>
              <a:t>nunc</a:t>
            </a:r>
            <a:r>
              <a:rPr lang="en-US" sz="2800" dirty="0"/>
              <a:t> </a:t>
            </a:r>
            <a:r>
              <a:rPr lang="en-US" sz="2800" dirty="0" err="1"/>
              <a:t>mattis</a:t>
            </a:r>
            <a:r>
              <a:rPr lang="en-US" sz="2800" dirty="0"/>
              <a:t> </a:t>
            </a:r>
            <a:r>
              <a:rPr lang="en-US" sz="2800" dirty="0" err="1"/>
              <a:t>enim</a:t>
            </a:r>
            <a:r>
              <a:rPr lang="en-US" sz="2800" dirty="0"/>
              <a:t> </a:t>
            </a:r>
            <a:r>
              <a:rPr lang="en-US" sz="2800" dirty="0" err="1"/>
              <a:t>ut.</a:t>
            </a:r>
            <a:r>
              <a:rPr lang="en-US" sz="2800" dirty="0"/>
              <a:t> </a:t>
            </a:r>
            <a:r>
              <a:rPr lang="en-US" sz="2800" dirty="0" err="1"/>
              <a:t>Eget</a:t>
            </a:r>
            <a:r>
              <a:rPr lang="en-US" sz="2800" dirty="0"/>
              <a:t> </a:t>
            </a:r>
            <a:r>
              <a:rPr lang="en-US" sz="2800" dirty="0" err="1"/>
              <a:t>mauris</a:t>
            </a:r>
            <a:r>
              <a:rPr lang="en-US" sz="2800" dirty="0"/>
              <a:t> pharetra et </a:t>
            </a:r>
            <a:r>
              <a:rPr lang="en-US" sz="2800" dirty="0" err="1"/>
              <a:t>ultrices</a:t>
            </a:r>
            <a:r>
              <a:rPr lang="en-US" sz="2800" dirty="0"/>
              <a:t> </a:t>
            </a:r>
            <a:r>
              <a:rPr lang="en-US" sz="2800" dirty="0" err="1"/>
              <a:t>neque</a:t>
            </a:r>
            <a:r>
              <a:rPr lang="en-US" sz="2800" dirty="0"/>
              <a:t> </a:t>
            </a:r>
            <a:r>
              <a:rPr lang="en-US" sz="2800" dirty="0" err="1"/>
              <a:t>ornare</a:t>
            </a:r>
            <a:r>
              <a:rPr lang="en-US" sz="2800" dirty="0"/>
              <a:t>. </a:t>
            </a:r>
            <a:r>
              <a:rPr lang="en-US" sz="2800" dirty="0" err="1"/>
              <a:t>Molestie</a:t>
            </a:r>
            <a:r>
              <a:rPr lang="en-US" sz="2800" dirty="0"/>
              <a:t> ac </a:t>
            </a:r>
            <a:r>
              <a:rPr lang="en-US" sz="2800" dirty="0" err="1"/>
              <a:t>feugiat</a:t>
            </a:r>
            <a:r>
              <a:rPr lang="en-US" sz="2800" dirty="0"/>
              <a:t> </a:t>
            </a:r>
            <a:r>
              <a:rPr lang="en-US" sz="2800" dirty="0" err="1"/>
              <a:t>sed</a:t>
            </a:r>
            <a:r>
              <a:rPr lang="en-US" sz="2800" dirty="0"/>
              <a:t> </a:t>
            </a:r>
            <a:r>
              <a:rPr lang="en-US" sz="2800" dirty="0" err="1"/>
              <a:t>lectus</a:t>
            </a:r>
            <a:r>
              <a:rPr lang="en-US" sz="2800" dirty="0"/>
              <a:t> </a:t>
            </a:r>
            <a:r>
              <a:rPr lang="en-US" sz="2800" dirty="0" err="1"/>
              <a:t>vestibulum</a:t>
            </a:r>
            <a:r>
              <a:rPr lang="en-US" sz="2800" dirty="0"/>
              <a:t> </a:t>
            </a:r>
            <a:r>
              <a:rPr lang="en-US" sz="2800" dirty="0" err="1"/>
              <a:t>mattis</a:t>
            </a:r>
            <a:r>
              <a:rPr lang="en-US" sz="2800" dirty="0"/>
              <a:t> </a:t>
            </a:r>
            <a:r>
              <a:rPr lang="en-US" sz="2800" dirty="0" err="1"/>
              <a:t>ullamcorper</a:t>
            </a:r>
            <a:r>
              <a:rPr lang="en-US" sz="2800" dirty="0"/>
              <a:t> </a:t>
            </a:r>
            <a:r>
              <a:rPr lang="en-US" sz="2800" dirty="0" err="1"/>
              <a:t>velit</a:t>
            </a:r>
            <a:r>
              <a:rPr lang="en-US" sz="2800" dirty="0"/>
              <a:t> sed.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37088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3264" y="107775"/>
            <a:ext cx="7205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РИСУНКИ</a:t>
            </a:r>
          </a:p>
        </p:txBody>
      </p:sp>
      <p:pic>
        <p:nvPicPr>
          <p:cNvPr id="3" name="Рисунок 2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29" t="4558" r="752" b="762"/>
          <a:stretch/>
        </p:blipFill>
        <p:spPr>
          <a:xfrm>
            <a:off x="6096000" y="848494"/>
            <a:ext cx="5772150" cy="2880000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23850" y="1318998"/>
            <a:ext cx="55530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 слайде следует размещать не </a:t>
            </a:r>
            <a:r>
              <a:rPr lang="ru-RU" sz="2400" dirty="0" smtClean="0"/>
              <a:t>более 4 </a:t>
            </a:r>
            <a:r>
              <a:rPr lang="ru-RU" sz="2400" dirty="0"/>
              <a:t>рисунков с размером сторон не менее 8 </a:t>
            </a:r>
            <a:r>
              <a:rPr lang="ru-RU" sz="2400" dirty="0" err="1" smtClean="0"/>
              <a:t>см.Чтобы</a:t>
            </a:r>
            <a:r>
              <a:rPr lang="ru-RU" sz="2400" dirty="0" smtClean="0"/>
              <a:t> </a:t>
            </a:r>
            <a:r>
              <a:rPr lang="ru-RU" sz="2400" dirty="0"/>
              <a:t>уточнить размер, пройдите на вкладку «Размер и свойства» в «Формате рисунка».</a:t>
            </a:r>
            <a:endParaRPr lang="ru-RU" sz="3200" dirty="0"/>
          </a:p>
        </p:txBody>
      </p:sp>
      <p:pic>
        <p:nvPicPr>
          <p:cNvPr id="5" name="Рисунок 4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" t="487" r="52796" b="4833"/>
          <a:stretch/>
        </p:blipFill>
        <p:spPr>
          <a:xfrm>
            <a:off x="323850" y="3728494"/>
            <a:ext cx="5772149" cy="2880000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6" name="Рисунок 5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" t="487" r="52796" b="4833"/>
          <a:stretch/>
        </p:blipFill>
        <p:spPr>
          <a:xfrm>
            <a:off x="6096000" y="3728494"/>
            <a:ext cx="5772150" cy="2880000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389374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8692" y="112090"/>
            <a:ext cx="721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ДИАГРАММЫ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0050" y="1894689"/>
            <a:ext cx="51499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Размер шрифта на диаграммах:</a:t>
            </a:r>
          </a:p>
          <a:p>
            <a:r>
              <a:rPr lang="ru-RU" sz="2800" dirty="0"/>
              <a:t>не менее 14 пт. </a:t>
            </a:r>
          </a:p>
          <a:p>
            <a:endParaRPr lang="ru-RU" sz="2800" dirty="0"/>
          </a:p>
          <a:p>
            <a:r>
              <a:rPr lang="ru-RU" sz="2800" dirty="0"/>
              <a:t>*Обратите внимание, что текст меньшего размера ваши коллеги не смогут прочесть и такой слайд/график/диаграмма нецелесообразны.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94429"/>
            <a:ext cx="4423918" cy="433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6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6609" y="104708"/>
            <a:ext cx="721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ГРАФИКИ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01414" y="905252"/>
            <a:ext cx="71378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Размер линий на графиках – не менее 1,25 </a:t>
            </a:r>
            <a:r>
              <a:rPr lang="ru-RU" sz="2400" dirty="0" err="1"/>
              <a:t>пт</a:t>
            </a:r>
            <a:r>
              <a:rPr lang="ru-RU" sz="2400" dirty="0"/>
              <a:t>;</a:t>
            </a:r>
          </a:p>
          <a:p>
            <a:r>
              <a:rPr lang="ru-RU" sz="2400" dirty="0"/>
              <a:t>Размер маркеров – не менее 0,3 см. Цвета линий и маркеров на графиках должны быть визуально легко отличимыми друг от друга.</a:t>
            </a:r>
          </a:p>
          <a:p>
            <a:endParaRPr lang="ru-RU" sz="2400" dirty="0"/>
          </a:p>
          <a:p>
            <a:r>
              <a:rPr lang="ru-RU" sz="2400" dirty="0"/>
              <a:t>*Обратите внимание, что линии/маркеры меньшего размера ваши коллеги не смогут увидеть и такой слайд/график/диаграмма нецелесообразны.</a:t>
            </a:r>
          </a:p>
        </p:txBody>
      </p:sp>
      <p:cxnSp>
        <p:nvCxnSpPr>
          <p:cNvPr id="4" name="Соединительная линия уступом 3"/>
          <p:cNvCxnSpPr/>
          <p:nvPr/>
        </p:nvCxnSpPr>
        <p:spPr>
          <a:xfrm flipV="1">
            <a:off x="870780" y="1416832"/>
            <a:ext cx="2656932" cy="1285876"/>
          </a:xfrm>
          <a:prstGeom prst="bentConnector3">
            <a:avLst>
              <a:gd name="adj1" fmla="val 42084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Соединительная линия уступом 4"/>
          <p:cNvCxnSpPr/>
          <p:nvPr/>
        </p:nvCxnSpPr>
        <p:spPr>
          <a:xfrm flipV="1">
            <a:off x="870780" y="1785808"/>
            <a:ext cx="2656932" cy="1285875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798780" y="2648708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98780" y="3015599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939854" y="2648708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39854" y="1362832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455712" y="1362832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455712" y="1733890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145246" y="1731807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145246" y="3015599"/>
            <a:ext cx="108000" cy="108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6"/>
          <a:stretch/>
        </p:blipFill>
        <p:spPr>
          <a:xfrm>
            <a:off x="652762" y="3952240"/>
            <a:ext cx="10886476" cy="290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23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8692" y="142808"/>
            <a:ext cx="721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ТАБЛИЦЫ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21495"/>
              </p:ext>
            </p:extLst>
          </p:nvPr>
        </p:nvGraphicFramePr>
        <p:xfrm>
          <a:off x="1785258" y="891408"/>
          <a:ext cx="8621484" cy="38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1053109438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4135099259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4254971327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22019865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524406828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1991685816"/>
                    </a:ext>
                  </a:extLst>
                </a:gridCol>
              </a:tblGrid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consectetur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eiusmod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tempor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</a:t>
                      </a:r>
                      <a:r>
                        <a:rPr lang="en-US" sz="1400" dirty="0" err="1" smtClean="0"/>
                        <a:t>onsequat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elementum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viverra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80834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1213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43242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123134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523324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5234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5324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871419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785344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laoreet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praesent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facilisis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feugiat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nunc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ultrices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326685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dictum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ultrices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dui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augue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libero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feugiat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562311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1213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43242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123134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523324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5234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5324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2937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067922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laoreet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praesent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facilisis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feugiat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nunc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ultrices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04884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dictum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ultrices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dui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augue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libero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feugiat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35924"/>
                  </a:ext>
                </a:extLst>
              </a:tr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laoreet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praesent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facilisis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feugiat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nunc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ultrices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468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85258" y="4834048"/>
            <a:ext cx="86214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Размер шрифта в таблицах: не менее 14 пт.</a:t>
            </a:r>
          </a:p>
          <a:p>
            <a:pPr algn="ctr"/>
            <a:r>
              <a:rPr lang="ru-RU" sz="2800" dirty="0"/>
              <a:t>Стиль таблиц: либо в черно-бело-голубой гамме (Средний стиль 2 – акцент 1), либо без стиля. Максимальный размер таблицы: 6 столбцов, 10 строк.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02728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559</Words>
  <Application>Microsoft Office PowerPoint</Application>
  <PresentationFormat>Широкоэкранный</PresentationFormat>
  <Paragraphs>97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Картозия Андрей Акакиевич</dc:creator>
  <cp:lastModifiedBy>Картозия Андрей Акакиевич</cp:lastModifiedBy>
  <cp:revision>4</cp:revision>
  <dcterms:created xsi:type="dcterms:W3CDTF">2023-06-07T04:01:57Z</dcterms:created>
  <dcterms:modified xsi:type="dcterms:W3CDTF">2024-01-18T02:37:57Z</dcterms:modified>
</cp:coreProperties>
</file>